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59" r:id="rId6"/>
    <p:sldId id="275" r:id="rId7"/>
    <p:sldId id="272" r:id="rId8"/>
    <p:sldId id="273" r:id="rId9"/>
    <p:sldId id="266" r:id="rId10"/>
    <p:sldId id="261" r:id="rId11"/>
    <p:sldId id="269" r:id="rId12"/>
    <p:sldId id="265" r:id="rId13"/>
    <p:sldId id="268" r:id="rId14"/>
    <p:sldId id="271" r:id="rId15"/>
    <p:sldId id="270" r:id="rId16"/>
    <p:sldId id="26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7AFEF-F56B-4B57-9628-78C8E8FEBE29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63C72-7F07-4110-8E89-E266E53C4F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20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B6327-3380-46A6-B596-949AE918173C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729A5-302F-4D92-ACD9-FE65CD0C9F25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6C8A-D235-4857-889A-B4380A1FC4C7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43CFC-78A2-494A-A112-7C822216922E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670C0FF-D2CF-41F6-8CEB-D17C8F7DA6E3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55137-AB2C-42F5-80E0-FBD93DC293CB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E4C0B-C36A-456B-A764-C5029112B4FD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4B067-6636-4214-AD19-4F5A4E5C1B90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1C39-1239-44AD-B495-4037C77F807E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91195-34E5-42C1-B439-226A3DED15EE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80525-BF90-4DC6-A535-84436F4E8EEC}" type="datetime1">
              <a:rPr lang="en-US" altLang="zh-TW" smtClean="0"/>
              <a:t>6/17/2020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66B1A93-BA9E-4999-B012-0E6C12E77D94}" type="datetime1">
              <a:rPr lang="en-US" altLang="zh-TW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6.png"/><Relationship Id="rId7" Type="http://schemas.openxmlformats.org/officeDocument/2006/relationships/image" Target="../media/image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8E211D-BDF6-4604-910D-A2884A28DF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432223"/>
            <a:ext cx="9948672" cy="3035808"/>
          </a:xfrm>
        </p:spPr>
        <p:txBody>
          <a:bodyPr/>
          <a:lstStyle/>
          <a:p>
            <a:pPr algn="ctr"/>
            <a:r>
              <a:rPr lang="en-US" altLang="zh-TW" dirty="0"/>
              <a:t>DIP Project</a:t>
            </a:r>
            <a:br>
              <a:rPr lang="en-US" altLang="zh-TW" dirty="0"/>
            </a:br>
            <a:r>
              <a:rPr lang="en-US" altLang="zh-TW" dirty="0"/>
              <a:t>final DEMO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F07E72-5544-4FC4-86E6-9DBF24C55D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4409" y="4355929"/>
            <a:ext cx="7891272" cy="1069848"/>
          </a:xfrm>
        </p:spPr>
        <p:txBody>
          <a:bodyPr/>
          <a:lstStyle/>
          <a:p>
            <a:pPr algn="ctr"/>
            <a:r>
              <a:rPr lang="en-US" altLang="zh-TW" dirty="0"/>
              <a:t>B06902002</a:t>
            </a:r>
            <a:r>
              <a:rPr lang="zh-TW" altLang="en-US" dirty="0"/>
              <a:t>　</a:t>
            </a:r>
            <a:r>
              <a:rPr lang="zh-TW" altLang="en-US" dirty="0">
                <a:latin typeface="PingFang TC" panose="020B0600000000000000" pitchFamily="34" charset="-120"/>
                <a:ea typeface="PingFang TC" panose="020B0600000000000000" pitchFamily="34" charset="-120"/>
              </a:rPr>
              <a:t>資工三　沈郁鈞</a:t>
            </a:r>
            <a:endParaRPr lang="en-US" altLang="zh-TW" dirty="0">
              <a:latin typeface="PingFang TC" panose="020B0600000000000000" pitchFamily="34" charset="-120"/>
              <a:ea typeface="PingFang TC" panose="020B0600000000000000" pitchFamily="34" charset="-120"/>
            </a:endParaRPr>
          </a:p>
          <a:p>
            <a:pPr algn="ctr"/>
            <a:r>
              <a:rPr lang="en-US" altLang="zh-TW" dirty="0"/>
              <a:t>B06902115</a:t>
            </a:r>
            <a:r>
              <a:rPr lang="zh-TW" altLang="en-US" dirty="0"/>
              <a:t>　</a:t>
            </a:r>
            <a:r>
              <a:rPr lang="zh-TW" altLang="en-US" dirty="0">
                <a:latin typeface="PingFang TC" panose="020B0600000000000000" pitchFamily="34" charset="-120"/>
                <a:ea typeface="PingFang TC" panose="020B0600000000000000" pitchFamily="34" charset="-120"/>
              </a:rPr>
              <a:t>資工三　袁才育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EFEE273-DD77-481D-A857-00FEC9AB76B1}"/>
              </a:ext>
            </a:extLst>
          </p:cNvPr>
          <p:cNvSpPr txBox="1"/>
          <p:nvPr/>
        </p:nvSpPr>
        <p:spPr>
          <a:xfrm>
            <a:off x="9575515" y="4027469"/>
            <a:ext cx="12020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600" dirty="0">
                <a:solidFill>
                  <a:schemeClr val="bg1">
                    <a:lumMod val="95000"/>
                  </a:schemeClr>
                </a:solidFill>
              </a:rPr>
              <a:t>2</a:t>
            </a:r>
            <a:endParaRPr lang="zh-TW" altLang="en-US" sz="1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87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20EE96A3-2496-4990-B505-D3A00F0EC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612426"/>
              </p:ext>
            </p:extLst>
          </p:nvPr>
        </p:nvGraphicFramePr>
        <p:xfrm>
          <a:off x="1069975" y="2120900"/>
          <a:ext cx="10058397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64748294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6054973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35118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Secret Image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 Image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Input Image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57096"/>
                  </a:ext>
                </a:extLst>
              </a:tr>
            </a:tbl>
          </a:graphicData>
        </a:graphic>
      </p:graphicFrame>
      <p:pic>
        <p:nvPicPr>
          <p:cNvPr id="20" name="圖片 19">
            <a:extLst>
              <a:ext uri="{FF2B5EF4-FFF2-40B4-BE49-F238E27FC236}">
                <a16:creationId xmlns:a16="http://schemas.microsoft.com/office/drawing/2014/main" id="{A5522A29-93A4-4E83-BF91-2B6262255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538" y="2960381"/>
            <a:ext cx="2438400" cy="24384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C5ECB00-7CD0-4482-A064-42D4D331F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64" y="2960381"/>
            <a:ext cx="2438400" cy="24384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CE701A2B-DC3F-4EE2-BCBF-DB4D16694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1" y="296038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9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01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20EE96A3-2496-4990-B505-D3A00F0EC9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975" y="2120900"/>
          <a:ext cx="10058397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64748294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6054973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35118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Share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Share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Share 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57096"/>
                  </a:ext>
                </a:extLst>
              </a:tr>
            </a:tbl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CF7B7B68-3545-42D0-AB20-73472E77A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20" y="2797028"/>
            <a:ext cx="2668398" cy="266839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414AB8C-A9EF-4328-8E73-DF06647D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01" y="2797028"/>
            <a:ext cx="2668398" cy="266839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29A9A22-C31C-48F9-A396-EB0539B1D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82" y="2797028"/>
            <a:ext cx="2668398" cy="266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01 result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B7E71F8-F6F8-479D-AA3B-AA6775E9FF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FD6CD757-692D-42F8-89BD-82428345BF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458119" y="2193925"/>
            <a:ext cx="3978275" cy="3978275"/>
          </a:xfrm>
        </p:spPr>
      </p:pic>
    </p:spTree>
    <p:extLst>
      <p:ext uri="{BB962C8B-B14F-4D97-AF65-F5344CB8AC3E}">
        <p14:creationId xmlns:p14="http://schemas.microsoft.com/office/powerpoint/2010/main" val="386557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20EE96A3-2496-4990-B505-D3A00F0EC9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975" y="2120900"/>
          <a:ext cx="10058397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64748294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6054973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35118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Secret Image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Input Image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Input Image 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5709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D02CCA94-9494-410E-B94D-740F9ED26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960381"/>
            <a:ext cx="2438400" cy="24384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3F4B097-1C49-4882-8A6B-71EB90AC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91" y="2960381"/>
            <a:ext cx="2438400" cy="24384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0DC43E6-B42F-41D6-9A52-A40FA9BAE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09" y="296038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6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20EE96A3-2496-4990-B505-D3A00F0EC9C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9975" y="2120900"/>
          <a:ext cx="10058397" cy="3754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52799">
                  <a:extLst>
                    <a:ext uri="{9D8B030D-6E8A-4147-A177-3AD203B41FA5}">
                      <a16:colId xmlns:a16="http://schemas.microsoft.com/office/drawing/2014/main" val="164748294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260549735"/>
                    </a:ext>
                  </a:extLst>
                </a:gridCol>
                <a:gridCol w="3352799">
                  <a:extLst>
                    <a:ext uri="{9D8B030D-6E8A-4147-A177-3AD203B41FA5}">
                      <a16:colId xmlns:a16="http://schemas.microsoft.com/office/drawing/2014/main" val="1735118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Share 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Share 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Share 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14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br>
                        <a:rPr lang="en-US" altLang="zh-TW" dirty="0"/>
                      </a:br>
                      <a:endParaRPr lang="en-US" altLang="zh-TW" dirty="0"/>
                    </a:p>
                    <a:p>
                      <a:endParaRPr lang="en-US" altLang="zh-TW" dirty="0"/>
                    </a:p>
                    <a:p>
                      <a:endParaRPr lang="en-US" altLang="zh-TW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57096"/>
                  </a:ext>
                </a:extLst>
              </a:tr>
            </a:tbl>
          </a:graphicData>
        </a:graphic>
      </p:graphicFrame>
      <p:pic>
        <p:nvPicPr>
          <p:cNvPr id="5" name="圖片 4">
            <a:extLst>
              <a:ext uri="{FF2B5EF4-FFF2-40B4-BE49-F238E27FC236}">
                <a16:creationId xmlns:a16="http://schemas.microsoft.com/office/drawing/2014/main" id="{E84704F0-C39C-481E-AF72-5A6BB2C37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20" y="2797028"/>
            <a:ext cx="2668398" cy="26683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1CCF11C-ABED-4970-B45C-33CACC9FE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01" y="2797028"/>
            <a:ext cx="2668398" cy="26683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98570F-F2A6-4F80-B9FF-DBAC7FC2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782" y="2797027"/>
            <a:ext cx="2668399" cy="266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4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97B85-5907-4EDD-998E-4ABBBA43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Group 02 RESULT</a:t>
            </a:r>
            <a:endParaRPr lang="zh-TW" altLang="en-US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CB7E71F8-F6F8-479D-AA3B-AA6775E9FF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DCE5BC-5A20-4CEA-9D9E-B2CA4EF1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C6E93D7C-F6E8-43BD-937B-D33842A6AE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458119" y="2193925"/>
            <a:ext cx="3978275" cy="3978275"/>
          </a:xfrm>
        </p:spPr>
      </p:pic>
    </p:spTree>
    <p:extLst>
      <p:ext uri="{BB962C8B-B14F-4D97-AF65-F5344CB8AC3E}">
        <p14:creationId xmlns:p14="http://schemas.microsoft.com/office/powerpoint/2010/main" val="1540807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966098-1947-4C5E-9079-60B0EDD4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D5923A-82AF-4DFE-97A6-5DF76CEA6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Visual Cryptography, 1995</a:t>
            </a:r>
            <a:br>
              <a:rPr lang="en-US" altLang="zh-TW" dirty="0"/>
            </a:br>
            <a:r>
              <a:rPr lang="en-US" altLang="zh-TW" dirty="0"/>
              <a:t>(M. </a:t>
            </a:r>
            <a:r>
              <a:rPr lang="en-US" altLang="zh-TW" dirty="0" err="1"/>
              <a:t>Naor</a:t>
            </a:r>
            <a:r>
              <a:rPr lang="en-US" altLang="zh-TW" dirty="0"/>
              <a:t> and A. Shamir)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Halftone Visual Cryptography, 2006 </a:t>
            </a:r>
            <a:br>
              <a:rPr lang="en-US" altLang="zh-TW" dirty="0"/>
            </a:br>
            <a:r>
              <a:rPr lang="en-US" altLang="zh-TW" dirty="0"/>
              <a:t>(</a:t>
            </a:r>
            <a:r>
              <a:rPr lang="it-IT" altLang="zh-TW" dirty="0"/>
              <a:t>Z. Zhou, G. R. Arce, and G. Di Crescenzo</a:t>
            </a:r>
            <a:r>
              <a:rPr lang="en-US" altLang="zh-TW" dirty="0"/>
              <a:t>)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Color Extended Visual Cryptography Using Error Diffusion, 2011</a:t>
            </a:r>
            <a:br>
              <a:rPr lang="en-US" altLang="zh-TW" dirty="0"/>
            </a:br>
            <a:r>
              <a:rPr lang="en-US" altLang="zh-TW" dirty="0"/>
              <a:t>(I. Kang, G. R. Arce, H. K. Lee)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92CECC-86AA-4B91-B96E-93DBFD682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562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8E6338D5-FE49-4A16-AB36-A3FFB195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end</a:t>
            </a:r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BB9C49EC-5EAD-45DE-9002-95717D512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91198A-15BC-48B6-9E5F-1471698A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28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3B7735-302C-4051-BB4B-26D0D1CE3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Paper for project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EDC7E-97F5-4EBA-B2BE-8526B20F7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Halftone Visual Cryptography Via Error Diffusion</a:t>
            </a:r>
          </a:p>
          <a:p>
            <a:endParaRPr lang="en-US" altLang="zh-TW" sz="2800" dirty="0"/>
          </a:p>
          <a:p>
            <a:pPr lvl="1"/>
            <a:r>
              <a:rPr lang="en-US" altLang="zh-TW" sz="2400" dirty="0" err="1"/>
              <a:t>Zhongmin</a:t>
            </a:r>
            <a:r>
              <a:rPr lang="en-US" altLang="zh-TW" sz="2400" dirty="0"/>
              <a:t> Wang, Gonzalo R. Arce, Giovanni Di </a:t>
            </a:r>
            <a:r>
              <a:rPr lang="en-US" altLang="zh-TW" sz="2400" dirty="0" err="1"/>
              <a:t>Crescenzo</a:t>
            </a:r>
            <a:endParaRPr lang="en-US" altLang="zh-TW" sz="2400" dirty="0"/>
          </a:p>
          <a:p>
            <a:endParaRPr lang="en-US" altLang="zh-TW" sz="2800" dirty="0"/>
          </a:p>
          <a:p>
            <a:pPr lvl="1"/>
            <a:r>
              <a:rPr lang="en-US" altLang="zh-TW" sz="2400" dirty="0"/>
              <a:t>IEEE Trans.  Information Forensics and Security (SEPTEMBER 2009)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376118-A7E2-4454-A7CA-5A247129C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851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86973-C324-42DE-825F-8CC6C55E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CFD3878-AF11-499D-825C-B0EC49223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課堂上老師在講</a:t>
            </a:r>
            <a:r>
              <a:rPr lang="en-US" altLang="zh-TW" dirty="0"/>
              <a:t>digital halftone</a:t>
            </a:r>
            <a:r>
              <a:rPr lang="zh-TW" altLang="en-US" dirty="0"/>
              <a:t>時，最後有提到一種在</a:t>
            </a:r>
            <a:r>
              <a:rPr lang="en-US" altLang="zh-TW" dirty="0"/>
              <a:t>visual cryptography</a:t>
            </a:r>
            <a:r>
              <a:rPr lang="zh-TW" altLang="en-US" dirty="0"/>
              <a:t>的應用，實作的方式為將兩張以上有意義的圖片，經過疊加後變成一張完全不同的圖片，這與以往辨識鈔票真偽上的浮水印又有些不同。我們覺得這部分蠻有趣的，想朝這方面去做研究，而</a:t>
            </a:r>
            <a:r>
              <a:rPr lang="en-US" altLang="zh-TW" dirty="0"/>
              <a:t>HVC</a:t>
            </a:r>
            <a:r>
              <a:rPr lang="zh-TW" altLang="en-US" dirty="0"/>
              <a:t>也有著許多層面的應用，諸如：</a:t>
            </a:r>
            <a:r>
              <a:rPr lang="en-US" altLang="zh-TW" dirty="0"/>
              <a:t>management of secret information, copyright protection, authentication, entertainment</a:t>
            </a:r>
            <a:r>
              <a:rPr lang="zh-TW" altLang="en-US" dirty="0"/>
              <a:t>等等。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0F44D9-4F95-47B1-9974-613E7E70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19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097C09-1536-4DE5-BAD5-0D7153E73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definition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B5302B1-9F33-42BA-9144-3DCA35BE0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360152" cy="4050792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How to preprocess at least two pictures without losing their visual appearance, and decode them into the final secret picture which is selected of our choice.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20E555-2679-4F3A-B335-0F5CF41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0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74895-B485-493D-B534-56F61955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39F4D-B789-4FC6-9253-676212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1F740DF2-7D22-4F23-92CF-6F5222BE6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STEP 1: Choose a secret image and two images (with same shape as secret image) to generate shares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sz="2800" dirty="0"/>
              <a:t>STEP 2: Scale all input images to 3x, and do error diffusion to the scaled secret image with applying Floyd-Steinberg error filter</a:t>
            </a:r>
            <a:br>
              <a:rPr lang="en-US" altLang="zh-TW" sz="2800" dirty="0"/>
            </a:br>
            <a:endParaRPr lang="en-US" altLang="zh-TW" sz="2800" dirty="0"/>
          </a:p>
          <a:p>
            <a:r>
              <a:rPr lang="en-US" altLang="zh-TW" sz="2800" dirty="0"/>
              <a:t>STEP 3: With the diffused image from STEP 2, Assign the SIP to all 3 shares.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808280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74895-B485-493D-B534-56F61955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r>
              <a:rPr lang="zh-TW" altLang="en-US" dirty="0"/>
              <a:t>－</a:t>
            </a:r>
            <a:r>
              <a:rPr lang="en-US" altLang="zh-TW" dirty="0"/>
              <a:t>SIP</a:t>
            </a:r>
            <a:r>
              <a:rPr lang="zh-TW" altLang="en-US" dirty="0"/>
              <a:t> </a:t>
            </a:r>
            <a:r>
              <a:rPr lang="en-US" altLang="zh-TW" dirty="0"/>
              <a:t>Assignment</a:t>
            </a:r>
            <a:endParaRPr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88CFAAAB-AB3A-40A6-A61C-82A3F3D19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Value Assignment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DAF92A76-86FF-4AEA-AC01-3E2DD90B3BC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7" name="內容版面配置區 6">
                <a:extLst>
                  <a:ext uri="{FF2B5EF4-FFF2-40B4-BE49-F238E27FC236}">
                    <a16:creationId xmlns:a16="http://schemas.microsoft.com/office/drawing/2014/main" id="{DAF92A76-86FF-4AEA-AC01-3E2DD90B3B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AFF76FF9-F08E-4574-A63B-93619949F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Location Assignment (In single Cell)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D337291-B6F6-444D-AB91-9043B365F500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64224" y="2734811"/>
                <a:ext cx="4754880" cy="3291840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All SIPs are desired to distributed homogeneously</a:t>
                </a:r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Value of SIPs are assigned with one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dirty="0"/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)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D337291-B6F6-444D-AB91-9043B365F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64224" y="2734811"/>
                <a:ext cx="4754880" cy="3291840"/>
              </a:xfrm>
              <a:blipFill>
                <a:blip r:embed="rId3"/>
                <a:stretch>
                  <a:fillRect l="-513" t="-2037" r="-21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39F4D-B789-4FC6-9253-676212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B778000-FA0E-4365-99CC-5E6B4D50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8" y="3150430"/>
            <a:ext cx="772732" cy="81780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46AE759-C578-4A0B-9A1C-9CDDE98E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506" y="3183010"/>
            <a:ext cx="772732" cy="76629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10D0246-936D-4CF8-B4E1-6CC15BEAA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264" y="3179790"/>
            <a:ext cx="772732" cy="77273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0181AC0-C2B9-4220-8837-33A2A5436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2869" y="4771622"/>
            <a:ext cx="798490" cy="79205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D1B59BF-B38E-4CB2-AD3E-51B27D128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506" y="4771622"/>
            <a:ext cx="772732" cy="78561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86C3E00-48D3-4AD2-AE44-39B102B2EE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238" y="4778062"/>
            <a:ext cx="798490" cy="7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24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74895-B485-493D-B534-56F61955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r>
              <a:rPr lang="zh-TW" altLang="en-US" dirty="0"/>
              <a:t>－</a:t>
            </a:r>
            <a:r>
              <a:rPr lang="en-US" altLang="zh-TW" dirty="0"/>
              <a:t>SIP</a:t>
            </a:r>
            <a:r>
              <a:rPr lang="zh-TW" altLang="en-US" dirty="0"/>
              <a:t> </a:t>
            </a:r>
            <a:r>
              <a:rPr lang="en-US" altLang="zh-TW" dirty="0"/>
              <a:t>Assignment</a:t>
            </a:r>
            <a:endParaRPr lang="zh-TW" altLang="en-US" dirty="0"/>
          </a:p>
        </p:txBody>
      </p:sp>
      <p:pic>
        <p:nvPicPr>
          <p:cNvPr id="3" name="內容版面配置區 2">
            <a:extLst>
              <a:ext uri="{FF2B5EF4-FFF2-40B4-BE49-F238E27FC236}">
                <a16:creationId xmlns:a16="http://schemas.microsoft.com/office/drawing/2014/main" id="{2411C31C-777D-46A2-899D-114C5E4439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7005" y="1821144"/>
            <a:ext cx="3917450" cy="4552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D337291-B6F6-444D-AB91-9043B365F50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5901612" y="2194560"/>
                <a:ext cx="5507416" cy="3977640"/>
              </a:xfrm>
            </p:spPr>
            <p:txBody>
              <a:bodyPr/>
              <a:lstStyle/>
              <a:p>
                <a:r>
                  <a:rPr lang="en-US" altLang="zh-TW" dirty="0"/>
                  <a:t>Halftone cell: here the size of cell is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Square: assigned as SIP (Secret image Pixel)</a:t>
                </a:r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Triangle: assigned as non-SIP</a:t>
                </a:r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Share 1 is from Image 1</a:t>
                </a:r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Share 2 is form Image 2</a:t>
                </a:r>
                <a:br>
                  <a:rPr lang="en-US" altLang="zh-TW" dirty="0"/>
                </a:br>
                <a:endParaRPr lang="en-US" altLang="zh-TW" dirty="0"/>
              </a:p>
              <a:p>
                <a:r>
                  <a:rPr lang="en-US" altLang="zh-TW" dirty="0"/>
                  <a:t>Non-SIP of Share 3 is complement to Share 2</a:t>
                </a:r>
              </a:p>
            </p:txBody>
          </p:sp>
        </mc:Choice>
        <mc:Fallback xmlns="">
          <p:sp>
            <p:nvSpPr>
              <p:cNvPr id="5" name="內容版面配置區 4">
                <a:extLst>
                  <a:ext uri="{FF2B5EF4-FFF2-40B4-BE49-F238E27FC236}">
                    <a16:creationId xmlns:a16="http://schemas.microsoft.com/office/drawing/2014/main" id="{FD337291-B6F6-444D-AB91-9043B365F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5901612" y="2194560"/>
                <a:ext cx="5507416" cy="3977640"/>
              </a:xfrm>
              <a:blipFill>
                <a:blip r:embed="rId3"/>
                <a:stretch>
                  <a:fillRect l="-442" t="-1531" r="-7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39F4D-B789-4FC6-9253-676212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16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74895-B485-493D-B534-56F61955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39F4D-B789-4FC6-9253-67621217E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內容版面配置區 8">
                <a:extLst>
                  <a:ext uri="{FF2B5EF4-FFF2-40B4-BE49-F238E27FC236}">
                    <a16:creationId xmlns:a16="http://schemas.microsoft.com/office/drawing/2014/main" id="{1F740DF2-7D22-4F23-92CF-6F5222BE6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21408"/>
                <a:ext cx="10241280" cy="40507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800" dirty="0"/>
                  <a:t>STEP 4: Do Error Diffusion to all 3 share images with applying Floyd-Steinberg error filter</a:t>
                </a:r>
                <a:br>
                  <a:rPr lang="en-US" altLang="zh-TW" sz="2800" dirty="0"/>
                </a:br>
                <a:endParaRPr lang="en-US" altLang="zh-TW" sz="2800" dirty="0"/>
              </a:p>
              <a:p>
                <a:r>
                  <a:rPr lang="en-US" altLang="zh-TW" sz="2800" dirty="0"/>
                  <a:t>STEP 5 (Decode): Compose all 3 share images into 1. </a:t>
                </a:r>
                <a:br>
                  <a:rPr lang="en-US" altLang="zh-TW" sz="2800" dirty="0"/>
                </a:br>
                <a:r>
                  <a:rPr lang="en-US" altLang="zh-TW" sz="2800" dirty="0"/>
                  <a:t>The gray-value threshold at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TW" sz="2800" dirty="0"/>
                  <a:t> is given by</a:t>
                </a:r>
                <a:br>
                  <a:rPr lang="en-US" altLang="zh-TW" sz="2800" dirty="0"/>
                </a:br>
                <a:br>
                  <a:rPr lang="en-US" altLang="zh-TW" sz="2800" dirty="0"/>
                </a:b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=255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0.25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𝑎𝑣𝑔</m:t>
                            </m:r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e>
                                </m:d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TW" sz="2800" dirty="0"/>
              </a:p>
            </p:txBody>
          </p:sp>
        </mc:Choice>
        <mc:Fallback xmlns="">
          <p:sp>
            <p:nvSpPr>
              <p:cNvPr id="9" name="內容版面配置區 8">
                <a:extLst>
                  <a:ext uri="{FF2B5EF4-FFF2-40B4-BE49-F238E27FC236}">
                    <a16:creationId xmlns:a16="http://schemas.microsoft.com/office/drawing/2014/main" id="{1F740DF2-7D22-4F23-92CF-6F5222BE6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21408"/>
                <a:ext cx="10241280" cy="4050792"/>
              </a:xfrm>
              <a:blipFill>
                <a:blip r:embed="rId2"/>
                <a:stretch>
                  <a:fillRect l="-833" t="-2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185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152F87-668A-484B-996D-28885CB2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28B8CE-73A0-4CA7-AB32-C898D9B21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A7C26-BC10-4186-8F4F-DB470527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051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734</TotalTime>
  <Words>548</Words>
  <Application>Microsoft Office PowerPoint</Application>
  <PresentationFormat>寬螢幕</PresentationFormat>
  <Paragraphs>82</Paragraphs>
  <Slides>17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PingFang TC</vt:lpstr>
      <vt:lpstr>Calibri</vt:lpstr>
      <vt:lpstr>Cambria Math</vt:lpstr>
      <vt:lpstr>Rockwell</vt:lpstr>
      <vt:lpstr>Rockwell Condensed</vt:lpstr>
      <vt:lpstr>Wingdings</vt:lpstr>
      <vt:lpstr>木刻字型</vt:lpstr>
      <vt:lpstr>DIP Project final DEMO</vt:lpstr>
      <vt:lpstr>Paper for project</vt:lpstr>
      <vt:lpstr>motivation</vt:lpstr>
      <vt:lpstr>Problem definition</vt:lpstr>
      <vt:lpstr>algorithm</vt:lpstr>
      <vt:lpstr>Algorithm－SIP Assignment</vt:lpstr>
      <vt:lpstr>Algorithm－SIP Assignment</vt:lpstr>
      <vt:lpstr>algorithm</vt:lpstr>
      <vt:lpstr>Experiment result</vt:lpstr>
      <vt:lpstr>GROUP 01</vt:lpstr>
      <vt:lpstr>GROUP 01</vt:lpstr>
      <vt:lpstr>Group 01 result</vt:lpstr>
      <vt:lpstr>GROUP 02</vt:lpstr>
      <vt:lpstr>GROUP 02</vt:lpstr>
      <vt:lpstr>Group 02 RESULT</vt:lpstr>
      <vt:lpstr>reference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 Final Project</dc:title>
  <dc:creator>Neil Shen</dc:creator>
  <cp:lastModifiedBy>Neil Shen</cp:lastModifiedBy>
  <cp:revision>28</cp:revision>
  <dcterms:created xsi:type="dcterms:W3CDTF">2020-05-05T02:10:47Z</dcterms:created>
  <dcterms:modified xsi:type="dcterms:W3CDTF">2020-06-17T08:34:29Z</dcterms:modified>
</cp:coreProperties>
</file>